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259" r:id="rId6"/>
  </p:sldIdLst>
  <p:sldSz cx="6858000" cy="9902825" type="A4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3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3161"/>
        <p:guide pos="2162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819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89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42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43150" y="9178925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14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298020"/>
            <a:ext cx="1543050" cy="6336381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298020"/>
            <a:ext cx="4514850" cy="6336381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42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43150" y="9178925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14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/>
          <p:nvPr userDrawn="1"/>
        </p:nvSpPr>
        <p:spPr>
          <a:xfrm>
            <a:off x="5859463" y="9429750"/>
            <a:ext cx="581025" cy="352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zh-CN" altLang="en-US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1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42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43150" y="9178925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914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1733106"/>
            <a:ext cx="3028950" cy="49012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733106"/>
            <a:ext cx="3028950" cy="49012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96599"/>
            <a:ext cx="6172200" cy="1650577"/>
          </a:xfrm>
        </p:spPr>
        <p:txBody>
          <a:bodyPr/>
          <a:lstStyle>
            <a:lvl1pPr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216817"/>
            <a:ext cx="3030141" cy="9238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3140680"/>
            <a:ext cx="3030141" cy="570595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0" y="2216817"/>
            <a:ext cx="3031331" cy="9238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0" y="3140680"/>
            <a:ext cx="3031331" cy="570595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1" y="394303"/>
            <a:ext cx="2256235" cy="1678087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8" y="394305"/>
            <a:ext cx="3833813" cy="84523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1" y="2072393"/>
            <a:ext cx="2256235" cy="677424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auto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932422"/>
            <a:ext cx="4114800" cy="818413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84892"/>
            <a:ext cx="4114800" cy="59420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750833"/>
            <a:ext cx="4114800" cy="116228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auto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342900" y="2311400"/>
            <a:ext cx="6172200" cy="65357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25717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1463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97B0875E-318E-4399-BCDE-5F0616D3D169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9178925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9178925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9DB07EE1-0533-4E42-B8D5-927DA587403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wmf"/><Relationship Id="rId1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5"/>
          <p:cNvSpPr txBox="1"/>
          <p:nvPr/>
        </p:nvSpPr>
        <p:spPr>
          <a:xfrm>
            <a:off x="132080" y="1254125"/>
            <a:ext cx="58750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sz="4000" b="1" dirty="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4000" b="1" dirty="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4000" b="1" dirty="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HSE</a:t>
            </a:r>
            <a:r>
              <a:rPr lang="zh-CN" altLang="en-US" sz="4000" b="1" dirty="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管理公开课</a:t>
            </a:r>
            <a:endParaRPr lang="zh-CN" altLang="en-US" sz="4000" b="1" dirty="0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1936750" y="1128395"/>
            <a:ext cx="1249363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eaLnBrk="1" fontAlgn="base" hangingPunct="1"/>
            <a:r>
              <a:rPr lang="zh-CN" altLang="en-US" sz="1200" b="1" strike="noStrike" noProof="1" dirty="0">
                <a:solidFill>
                  <a:srgbClr val="4B8E37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健康安全环境</a:t>
            </a:r>
            <a:endParaRPr lang="zh-CN" altLang="en-US" sz="1200" b="1" strike="noStrike" noProof="1" dirty="0">
              <a:solidFill>
                <a:srgbClr val="4B8E37"/>
              </a:solidFill>
              <a:latin typeface="微软雅黑" panose="020B0503020204020204" charset="-122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4018915" y="1922780"/>
            <a:ext cx="287718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3000" b="1" dirty="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期待您的到来！</a:t>
            </a:r>
            <a:endParaRPr lang="zh-CN" altLang="en-US" sz="3000" b="1" dirty="0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235" y="3983990"/>
            <a:ext cx="224790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3600" b="1">
                <a:solidFill>
                  <a:schemeClr val="accent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名师讲堂</a:t>
            </a:r>
            <a:r>
              <a:rPr lang="zh-CN" altLang="en-US" sz="3600">
                <a:solidFill>
                  <a:schemeClr val="accent3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3600">
              <a:solidFill>
                <a:schemeClr val="accent3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36750" y="4629150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lvl="0" algn="l"/>
            <a:r>
              <a:rPr lang="zh-CN" altLang="en-US" sz="3600" b="1">
                <a:solidFill>
                  <a:schemeClr val="accent3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免费参与</a:t>
            </a:r>
            <a:endParaRPr lang="zh-CN" altLang="en-US" sz="3600" b="1">
              <a:solidFill>
                <a:schemeClr val="accent3"/>
              </a:solidFill>
              <a:effectLst/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080" y="81280"/>
            <a:ext cx="2011045" cy="36830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en-US" altLang="zh-CN" b="1" dirty="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HSE</a:t>
            </a:r>
            <a:r>
              <a:rPr lang="zh-CN" altLang="en-US" b="1" dirty="0">
                <a:solidFill>
                  <a:schemeClr val="accent3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理念推广活动</a:t>
            </a:r>
            <a:endParaRPr lang="zh-CN" altLang="en-US" b="1" dirty="0">
              <a:solidFill>
                <a:schemeClr val="accent3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80" y="5805805"/>
            <a:ext cx="448310" cy="176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6090" y="6479540"/>
            <a:ext cx="398780" cy="87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32080" y="6631305"/>
            <a:ext cx="127000" cy="176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7780" y="5805805"/>
            <a:ext cx="3482975" cy="1537335"/>
            <a:chOff x="258" y="3340"/>
            <a:chExt cx="5485" cy="2421"/>
          </a:xfrm>
        </p:grpSpPr>
        <p:pic>
          <p:nvPicPr>
            <p:cNvPr id="6148" name="图片 7" descr="上海HSE研究会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8" y="4979"/>
              <a:ext cx="781" cy="7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8" descr="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" y="4010"/>
              <a:ext cx="766" cy="7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文本框 2"/>
            <p:cNvSpPr txBox="1"/>
            <p:nvPr/>
          </p:nvSpPr>
          <p:spPr>
            <a:xfrm>
              <a:off x="1069" y="4111"/>
              <a:ext cx="25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charset="-122"/>
                  <a:ea typeface="楷体" panose="02010609060101010101" charset="-122"/>
                </a:rPr>
                <a:t>华东理工大学</a:t>
              </a:r>
              <a:endPara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151" name="文本框 3"/>
            <p:cNvSpPr txBox="1"/>
            <p:nvPr/>
          </p:nvSpPr>
          <p:spPr>
            <a:xfrm>
              <a:off x="1069" y="5080"/>
              <a:ext cx="467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楷体" panose="02010609060101010101" charset="-122"/>
                  <a:ea typeface="楷体" panose="02010609060101010101" charset="-122"/>
                </a:rPr>
                <a:t>上海市健康安全环境研究会</a:t>
              </a:r>
              <a:endParaRPr lang="zh-CN" altLang="en-US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58" y="3340"/>
              <a:ext cx="208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主办单位</a:t>
              </a:r>
              <a:r>
                <a:rPr lang="zh-CN" altLang="en-US">
                  <a:solidFill>
                    <a:schemeClr val="accent3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：</a:t>
              </a:r>
              <a:endParaRPr lang="zh-CN" altLang="en-US">
                <a:solidFill>
                  <a:schemeClr val="accent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02860" y="8914130"/>
            <a:ext cx="668020" cy="829310"/>
            <a:chOff x="2529" y="14025"/>
            <a:chExt cx="1052" cy="1306"/>
          </a:xfrm>
        </p:grpSpPr>
        <p:sp>
          <p:nvSpPr>
            <p:cNvPr id="14" name="矩形 13"/>
            <p:cNvSpPr/>
            <p:nvPr/>
          </p:nvSpPr>
          <p:spPr>
            <a:xfrm>
              <a:off x="2529" y="14025"/>
              <a:ext cx="1053" cy="1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199" name="图片 5" descr="微信图片_20180508165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1" y="14054"/>
              <a:ext cx="996" cy="9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1" name="文本框 8"/>
            <p:cNvSpPr txBox="1"/>
            <p:nvPr/>
          </p:nvSpPr>
          <p:spPr>
            <a:xfrm>
              <a:off x="2562" y="14994"/>
              <a:ext cx="1015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800" b="1">
                  <a:latin typeface="黑体" panose="02010609060101010101" charset="-122"/>
                  <a:ea typeface="黑体" panose="02010609060101010101" charset="-122"/>
                </a:rPr>
                <a:t>HSE</a:t>
              </a:r>
              <a:r>
                <a:rPr lang="zh-CN" altLang="zh-CN" sz="800" b="1">
                  <a:latin typeface="黑体" panose="02010609060101010101" charset="-122"/>
                  <a:ea typeface="黑体" panose="02010609060101010101" charset="-122"/>
                </a:rPr>
                <a:t>研究会</a:t>
              </a:r>
              <a:endParaRPr lang="zh-CN" altLang="en-US" sz="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79795" y="8903970"/>
            <a:ext cx="804545" cy="839470"/>
            <a:chOff x="4307" y="14025"/>
            <a:chExt cx="1267" cy="1322"/>
          </a:xfrm>
        </p:grpSpPr>
        <p:sp>
          <p:nvSpPr>
            <p:cNvPr id="15" name="矩形 14"/>
            <p:cNvSpPr/>
            <p:nvPr/>
          </p:nvSpPr>
          <p:spPr>
            <a:xfrm>
              <a:off x="4307" y="14025"/>
              <a:ext cx="1053" cy="1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200" name="图片 7" descr="微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1" y="14091"/>
              <a:ext cx="965" cy="9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2" name="文本框 9"/>
            <p:cNvSpPr txBox="1"/>
            <p:nvPr/>
          </p:nvSpPr>
          <p:spPr>
            <a:xfrm>
              <a:off x="4336" y="15011"/>
              <a:ext cx="1239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800" b="1">
                  <a:latin typeface="黑体" panose="02010609060101010101" charset="-122"/>
                  <a:ea typeface="黑体" panose="02010609060101010101" charset="-122"/>
                </a:rPr>
                <a:t>微信</a:t>
              </a:r>
              <a:r>
                <a:rPr lang="zh-CN" altLang="zh-CN" sz="800" b="1">
                  <a:latin typeface="黑体" panose="02010609060101010101" charset="-122"/>
                  <a:ea typeface="黑体" panose="02010609060101010101" charset="-122"/>
                  <a:sym typeface="+mn-ea"/>
                </a:rPr>
                <a:t>咨询</a:t>
              </a:r>
              <a:endParaRPr lang="zh-CN" altLang="en-US" sz="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25290" y="8904605"/>
            <a:ext cx="668655" cy="838835"/>
            <a:chOff x="794" y="14025"/>
            <a:chExt cx="1053" cy="1321"/>
          </a:xfrm>
        </p:grpSpPr>
        <p:sp>
          <p:nvSpPr>
            <p:cNvPr id="13" name="矩形 12"/>
            <p:cNvSpPr/>
            <p:nvPr/>
          </p:nvSpPr>
          <p:spPr>
            <a:xfrm>
              <a:off x="794" y="14025"/>
              <a:ext cx="1053" cy="1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14" name="文本框 8"/>
            <p:cNvSpPr txBox="1"/>
            <p:nvPr/>
          </p:nvSpPr>
          <p:spPr>
            <a:xfrm>
              <a:off x="859" y="15010"/>
              <a:ext cx="988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800" b="1">
                  <a:latin typeface="黑体" panose="02010609060101010101" charset="-122"/>
                  <a:ea typeface="黑体" panose="02010609060101010101" charset="-122"/>
                </a:rPr>
                <a:t>报名入口</a:t>
              </a:r>
              <a:endParaRPr lang="zh-CN" altLang="en-US" sz="8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7213" name="图片 2" descr="Flfzekxq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" y="14095"/>
              <a:ext cx="949" cy="94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" y="2419033"/>
            <a:ext cx="4064000" cy="3802062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98" name="文本框 2"/>
          <p:cNvSpPr txBox="1"/>
          <p:nvPr/>
        </p:nvSpPr>
        <p:spPr>
          <a:xfrm>
            <a:off x="365125" y="428625"/>
            <a:ext cx="6127750" cy="1660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</a:rPr>
              <a:t>随着全球对健康、安全、环保这个问题越来越重视，HSE管理体系应运而生并迅速发展。我国立足全球化的发展，引入欧美先进理念，结合实际国情，发展出新的符合中国特色的HSE管理体系。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1400">
                <a:latin typeface="楷体" panose="02010609060101010101" charset="-122"/>
                <a:ea typeface="楷体" panose="02010609060101010101" charset="-122"/>
              </a:rPr>
              <a:t>    面临政府越加严格的管控，生产型企业该何去何从？上海市HSE研究会携手华东理工大学，通过名师指点以及行业交流，让您把握HSE最新的脉搏。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1400">
                <a:latin typeface="楷体" panose="02010609060101010101" charset="-122"/>
                <a:ea typeface="楷体" panose="02010609060101010101" charset="-122"/>
              </a:rPr>
              <a:t>    无论你是行业专家，还是关注HSE发展的有志之士，或是企业管理人员，欢迎你们的报名，在这里你必能得到想要的收获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87020" y="7209790"/>
            <a:ext cx="3536950" cy="498475"/>
            <a:chOff x="484" y="12675"/>
            <a:chExt cx="5570" cy="785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2001" y="12699"/>
              <a:ext cx="4053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 fontAlgn="base"/>
              <a:r>
                <a:rPr lang="zh-CN" altLang="en-US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华东理工大学（上海市</a:t>
              </a:r>
              <a:r>
                <a:rPr lang="zh-CN" altLang="en-US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梅陇路 138 号</a:t>
              </a:r>
              <a:r>
                <a:rPr lang="zh-CN" altLang="en-US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）</a:t>
              </a:r>
              <a:r>
                <a:rPr lang="en-US" altLang="zh-CN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3</a:t>
              </a:r>
              <a:r>
                <a:rPr lang="zh-CN" altLang="en-US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号教学楼 第三下阶梯教室 </a:t>
              </a:r>
              <a:endParaRPr lang="zh-CN" altLang="en-US" sz="1200" b="1" strike="noStrike" noProof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0" name="矩形 44"/>
            <p:cNvSpPr>
              <a:spLocks noChangeArrowheads="1"/>
            </p:cNvSpPr>
            <p:nvPr/>
          </p:nvSpPr>
          <p:spPr bwMode="auto">
            <a:xfrm>
              <a:off x="484" y="12675"/>
              <a:ext cx="1268" cy="785"/>
            </a:xfrm>
            <a:prstGeom prst="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fontAlgn="base" hangingPunct="1"/>
              <a:r>
                <a:rPr lang="zh-CN" altLang="en-US" sz="1125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上课地点</a:t>
              </a:r>
              <a:endParaRPr lang="zh-CN" altLang="en-US" sz="1125" b="1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7020" y="6666230"/>
            <a:ext cx="2558415" cy="498475"/>
            <a:chOff x="484" y="11549"/>
            <a:chExt cx="4029" cy="785"/>
          </a:xfrm>
        </p:grpSpPr>
        <p:sp>
          <p:nvSpPr>
            <p:cNvPr id="9" name="矩形 44"/>
            <p:cNvSpPr>
              <a:spLocks noChangeArrowheads="1"/>
            </p:cNvSpPr>
            <p:nvPr/>
          </p:nvSpPr>
          <p:spPr bwMode="auto">
            <a:xfrm>
              <a:off x="484" y="11549"/>
              <a:ext cx="1268" cy="785"/>
            </a:xfrm>
            <a:prstGeom prst="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fontAlgn="base" hangingPunct="1"/>
              <a:r>
                <a:rPr lang="zh-CN" altLang="en-US" sz="1125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授课时间</a:t>
              </a:r>
              <a:endParaRPr lang="zh-CN" altLang="en-US" sz="1125" b="1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01" y="11733"/>
              <a:ext cx="2512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base"/>
              <a:r>
                <a:rPr lang="zh-CN" altLang="en-US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6月8日 （星期五）</a:t>
              </a:r>
              <a:endParaRPr lang="zh-CN" altLang="en-US" sz="12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7020" y="8297545"/>
            <a:ext cx="3621405" cy="509270"/>
            <a:chOff x="484" y="13801"/>
            <a:chExt cx="5703" cy="802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2001" y="13801"/>
              <a:ext cx="4186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 fontAlgn="base"/>
              <a:r>
                <a:rPr lang="zh-CN" altLang="en-US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于老师 </a:t>
              </a:r>
              <a:r>
                <a:rPr lang="en-US" altLang="zh-CN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021-64253104/ 13072122331</a:t>
              </a:r>
              <a:endParaRPr lang="zh-CN" altLang="en-US" sz="1200" b="1" strike="noStrike" noProof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1" name="矩形 44"/>
            <p:cNvSpPr>
              <a:spLocks noChangeArrowheads="1"/>
            </p:cNvSpPr>
            <p:nvPr/>
          </p:nvSpPr>
          <p:spPr bwMode="auto">
            <a:xfrm>
              <a:off x="484" y="13801"/>
              <a:ext cx="1268" cy="785"/>
            </a:xfrm>
            <a:prstGeom prst="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fontAlgn="base" hangingPunct="1"/>
              <a:r>
                <a:rPr lang="zh-CN" altLang="en-US" sz="1125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报名咨询</a:t>
              </a:r>
              <a:endParaRPr lang="zh-CN" altLang="en-US" sz="1125" b="1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001" y="14169"/>
              <a:ext cx="4186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 fontAlgn="base"/>
              <a:r>
                <a:rPr lang="zh-CN" altLang="en-US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姚老师 </a:t>
              </a:r>
              <a:r>
                <a:rPr lang="en-US" altLang="zh-CN" sz="1200" b="1" strike="noStrike" noProof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021-64253095/ </a:t>
              </a:r>
              <a:r>
                <a:rPr lang="en-US" altLang="zh-CN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15026679196</a:t>
              </a:r>
              <a:endParaRPr lang="en-US" altLang="zh-CN" sz="1200" b="1" strike="noStrike" noProof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" name="矩形 44"/>
          <p:cNvSpPr>
            <a:spLocks noChangeArrowheads="1"/>
          </p:cNvSpPr>
          <p:nvPr/>
        </p:nvSpPr>
        <p:spPr bwMode="auto">
          <a:xfrm>
            <a:off x="3497580" y="2289810"/>
            <a:ext cx="2812415" cy="498475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p>
            <a:pPr algn="ctr" eaLnBrk="1" fontAlgn="base" hangingPunct="1"/>
            <a:r>
              <a:rPr lang="zh-CN" altLang="en-US" sz="1400" b="1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课程内容</a:t>
            </a:r>
            <a:endParaRPr lang="zh-CN" altLang="en-US" sz="1400" b="1" strike="noStrike" noProof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403600" y="4865370"/>
            <a:ext cx="3133090" cy="1473835"/>
            <a:chOff x="5103" y="5751"/>
            <a:chExt cx="4934" cy="2321"/>
          </a:xfrm>
        </p:grpSpPr>
        <p:sp>
          <p:nvSpPr>
            <p:cNvPr id="67" name="文本框 66"/>
            <p:cNvSpPr txBox="1"/>
            <p:nvPr/>
          </p:nvSpPr>
          <p:spPr>
            <a:xfrm>
              <a:off x="5103" y="6576"/>
              <a:ext cx="2686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p>
              <a:pPr lvl="0" algn="l"/>
              <a:r>
                <a:rPr lang="zh-CN" altLang="en-US" sz="1400" b="1">
                  <a:solidFill>
                    <a:schemeClr val="accent1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主讲老师 ：修光利</a:t>
              </a:r>
              <a:endParaRPr lang="zh-CN" altLang="en-US" sz="1400" b="1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5103" y="6959"/>
              <a:ext cx="4583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p>
              <a:pPr lvl="0" algn="l"/>
              <a:r>
                <a:rPr lang="zh-CN" altLang="en-US" sz="10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华东理工大学资源与环境学院院长。上海市环境科学学会联络员、大气专业委员会委员；《环境科学与技术》杂志编委;美国A&amp;WMA协会会员；上海市工商联环保产业商会专家委员会专家。</a:t>
              </a:r>
              <a:endParaRPr lang="zh-CN" altLang="en-US" sz="10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7982" y="6649"/>
              <a:ext cx="1503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80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教授、博导</a:t>
              </a:r>
              <a:endParaRPr lang="zh-CN" altLang="en-US" sz="8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103" y="5751"/>
              <a:ext cx="4934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 lvl="0" algn="l"/>
              <a:r>
                <a:rPr lang="zh-CN" altLang="en-US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下午：金山银山与绿水青山</a:t>
              </a:r>
              <a:r>
                <a:rPr lang="en-US" altLang="zh-CN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——</a:t>
              </a:r>
              <a:r>
                <a:rPr lang="zh-CN" altLang="en-US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环保政策与企业的应变之道</a:t>
              </a:r>
              <a:endParaRPr lang="zh-CN" altLang="en-US" sz="12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31540" y="3039110"/>
            <a:ext cx="3038475" cy="1636395"/>
            <a:chOff x="5103" y="8502"/>
            <a:chExt cx="4785" cy="257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103" y="8502"/>
              <a:ext cx="4785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 lvl="0" algn="l"/>
              <a:r>
                <a:rPr lang="zh-CN" altLang="en-US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上午：新时期 企业环境合规风险管理与环境政策法规解读</a:t>
              </a:r>
              <a:endParaRPr lang="zh-CN" altLang="en-US" sz="12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03" y="9724"/>
              <a:ext cx="4567" cy="13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p>
              <a:pPr lvl="0" algn="l"/>
              <a:r>
                <a:rPr sz="10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上海格林曼环境技术有限公司技术总监，上海市环境影响评价专家库成员，环境应急专家库成员，华东理工大学“教育部卓越工程师”计划校外讲师，华东理工大学“2016、2017全国高校化工设计教师培训班”特聘讲师</a:t>
              </a:r>
              <a:r>
                <a:rPr lang="zh-CN" sz="100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。</a:t>
              </a:r>
              <a:endParaRPr lang="zh-CN" sz="10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03" y="9328"/>
              <a:ext cx="2686" cy="483"/>
            </a:xfrm>
            <a:prstGeom prst="rect">
              <a:avLst/>
            </a:prstGeom>
            <a:noFill/>
          </p:spPr>
          <p:txBody>
            <a:bodyPr wrap="none" rtlCol="0" anchor="t">
              <a:spAutoFit/>
              <a:scene3d>
                <a:camera prst="orthographicFront"/>
                <a:lightRig rig="threePt" dir="t"/>
              </a:scene3d>
            </a:bodyPr>
            <a:p>
              <a:pPr lvl="0" algn="l"/>
              <a:r>
                <a:rPr lang="zh-CN" altLang="en-US" sz="1400" b="1">
                  <a:solidFill>
                    <a:schemeClr val="accent1"/>
                  </a:solidFill>
                  <a:effectLst/>
                  <a:latin typeface="黑体" panose="02010609060101010101" charset="-122"/>
                  <a:ea typeface="黑体" panose="02010609060101010101" charset="-122"/>
                  <a:sym typeface="+mn-ea"/>
                </a:rPr>
                <a:t>主讲老师 ：马立强</a:t>
              </a:r>
              <a:endParaRPr lang="zh-CN" altLang="en-US" sz="1400" b="1"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883" y="9401"/>
              <a:ext cx="1503" cy="3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80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cs typeface="宋体" panose="02010600030101010101" pitchFamily="2" charset="-122"/>
                  <a:sym typeface="+mn-ea"/>
                </a:rPr>
                <a:t>高级工程师</a:t>
              </a:r>
              <a:endParaRPr lang="zh-CN" altLang="en-US" sz="8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7020" y="8852535"/>
            <a:ext cx="3536315" cy="497840"/>
            <a:chOff x="2224" y="14036"/>
            <a:chExt cx="5569" cy="784"/>
          </a:xfrm>
        </p:grpSpPr>
        <p:sp>
          <p:nvSpPr>
            <p:cNvPr id="29" name="矩形 44"/>
            <p:cNvSpPr>
              <a:spLocks noChangeArrowheads="1"/>
            </p:cNvSpPr>
            <p:nvPr/>
          </p:nvSpPr>
          <p:spPr bwMode="auto">
            <a:xfrm>
              <a:off x="2224" y="14036"/>
              <a:ext cx="1268" cy="785"/>
            </a:xfrm>
            <a:prstGeom prst="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fontAlgn="base" hangingPunct="1"/>
              <a:r>
                <a:rPr lang="zh-CN" altLang="en-US" sz="1125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联系邮箱</a:t>
              </a:r>
              <a:endParaRPr lang="zh-CN" altLang="en-US" sz="1125" b="1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41" y="14220"/>
              <a:ext cx="4052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fontAlgn="base"/>
              <a:r>
                <a:rPr lang="zh-CN" altLang="en-US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HSE-training@mail.ecust.edu.cn</a:t>
              </a:r>
              <a:endParaRPr lang="zh-CN" altLang="en-US" sz="12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7020" y="7753985"/>
            <a:ext cx="3400425" cy="498475"/>
            <a:chOff x="3766" y="12836"/>
            <a:chExt cx="5355" cy="785"/>
          </a:xfrm>
        </p:grpSpPr>
        <p:sp>
          <p:nvSpPr>
            <p:cNvPr id="33" name="矩形 44"/>
            <p:cNvSpPr>
              <a:spLocks noChangeArrowheads="1"/>
            </p:cNvSpPr>
            <p:nvPr/>
          </p:nvSpPr>
          <p:spPr bwMode="auto">
            <a:xfrm>
              <a:off x="3766" y="12836"/>
              <a:ext cx="1268" cy="785"/>
            </a:xfrm>
            <a:prstGeom prst="rect">
              <a:avLst/>
            </a:pr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 eaLnBrk="1" fontAlgn="base" hangingPunct="1"/>
              <a:r>
                <a:rPr lang="zh-CN" altLang="en-US" sz="1125" b="1" strike="noStrike" noProof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网     址</a:t>
              </a:r>
              <a:endParaRPr lang="zh-CN" altLang="en-US" sz="1125" b="1" strike="noStrike" noProof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83" y="13020"/>
              <a:ext cx="3838" cy="4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>
                <a:buNone/>
              </a:pPr>
              <a:r>
                <a:rPr lang="zh-CN" altLang="en-US" sz="1200" b="1" dirty="0">
                  <a:solidFill>
                    <a:srgbClr val="00B05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http://jxjy.ecust.edu.cn/hse</a:t>
              </a:r>
              <a:endParaRPr lang="zh-CN" altLang="en-US" sz="12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35145" y="6651625"/>
            <a:ext cx="2134870" cy="2943225"/>
            <a:chOff x="3010" y="4509"/>
            <a:chExt cx="2617" cy="4072"/>
          </a:xfrm>
        </p:grpSpPr>
        <p:graphicFrame>
          <p:nvGraphicFramePr>
            <p:cNvPr id="8" name="对象 7"/>
            <p:cNvGraphicFramePr/>
            <p:nvPr/>
          </p:nvGraphicFramePr>
          <p:xfrm>
            <a:off x="3010" y="4509"/>
            <a:ext cx="2617" cy="4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2" imgW="6829425" imgH="5505450" progId="Paint.Picture">
                    <p:embed/>
                  </p:oleObj>
                </mc:Choice>
                <mc:Fallback>
                  <p:oleObj name="" r:id="rId2" imgW="6829425" imgH="5505450" progId="Paint.Picture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3"/>
                        <a:srcRect l="25011" t="172" r="18172"/>
                        <a:stretch>
                          <a:fillRect/>
                        </a:stretch>
                      </p:blipFill>
                      <p:spPr>
                        <a:xfrm>
                          <a:off x="3010" y="4509"/>
                          <a:ext cx="2617" cy="4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直接连接符 13"/>
            <p:cNvCxnSpPr/>
            <p:nvPr/>
          </p:nvCxnSpPr>
          <p:spPr>
            <a:xfrm flipV="1">
              <a:off x="3734" y="6792"/>
              <a:ext cx="1046" cy="169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349" y="6618"/>
              <a:ext cx="484" cy="159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09" y="5870"/>
              <a:ext cx="411" cy="74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182" y="5711"/>
              <a:ext cx="484" cy="159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 rot="1680000">
              <a:off x="3696" y="5086"/>
              <a:ext cx="506" cy="583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10" y="8316"/>
              <a:ext cx="903" cy="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500" b="1">
                  <a:solidFill>
                    <a:srgbClr val="FF0000"/>
                  </a:solidFill>
                </a:rPr>
                <a:t>梅陇路主校门</a:t>
              </a:r>
              <a:endParaRPr lang="zh-CN" altLang="en-US" sz="500" b="1">
                <a:solidFill>
                  <a:srgbClr val="FF0000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894580" y="9594850"/>
            <a:ext cx="18161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教室路线图</a:t>
            </a:r>
            <a:endParaRPr lang="zh-CN" altLang="en-US" sz="140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1911350" y="2863215"/>
            <a:ext cx="1661795" cy="2585720"/>
            <a:chOff x="3010" y="4509"/>
            <a:chExt cx="2617" cy="4072"/>
          </a:xfrm>
        </p:grpSpPr>
        <p:graphicFrame>
          <p:nvGraphicFramePr>
            <p:cNvPr id="2" name="对象 1"/>
            <p:cNvGraphicFramePr/>
            <p:nvPr/>
          </p:nvGraphicFramePr>
          <p:xfrm>
            <a:off x="3010" y="4509"/>
            <a:ext cx="2617" cy="4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1" imgW="6829425" imgH="5505450" progId="Paint.Picture">
                    <p:embed/>
                  </p:oleObj>
                </mc:Choice>
                <mc:Fallback>
                  <p:oleObj name="" r:id="rId1" imgW="6829425" imgH="5505450" progId="Paint.Picture">
                    <p:embed/>
                    <p:pic>
                      <p:nvPicPr>
                        <p:cNvPr id="0" name="图片 2"/>
                        <p:cNvPicPr/>
                        <p:nvPr/>
                      </p:nvPicPr>
                      <p:blipFill>
                        <a:blip r:embed="rId2"/>
                        <a:srcRect l="25011" t="172" r="18172"/>
                        <a:stretch>
                          <a:fillRect/>
                        </a:stretch>
                      </p:blipFill>
                      <p:spPr>
                        <a:xfrm>
                          <a:off x="3010" y="4509"/>
                          <a:ext cx="2617" cy="4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直接连接符 3"/>
            <p:cNvCxnSpPr/>
            <p:nvPr/>
          </p:nvCxnSpPr>
          <p:spPr>
            <a:xfrm flipV="1">
              <a:off x="3734" y="6792"/>
              <a:ext cx="1046" cy="1692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349" y="6618"/>
              <a:ext cx="484" cy="159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309" y="5870"/>
              <a:ext cx="411" cy="741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182" y="5711"/>
              <a:ext cx="484" cy="159"/>
            </a:xfrm>
            <a:prstGeom prst="line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 rot="1680000">
              <a:off x="3696" y="5086"/>
              <a:ext cx="506" cy="583"/>
            </a:xfrm>
            <a:prstGeom prst="rect">
              <a:avLst/>
            </a:prstGeom>
            <a:ln w="285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10" y="8316"/>
              <a:ext cx="903" cy="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500" b="1">
                  <a:solidFill>
                    <a:srgbClr val="FF0000"/>
                  </a:solidFill>
                </a:rPr>
                <a:t>梅陇路主校门</a:t>
              </a:r>
              <a:endParaRPr lang="zh-CN" altLang="en-US" sz="5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WPS 演示</Application>
  <PresentationFormat/>
  <Paragraphs>74</Paragraphs>
  <Slides>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黑体</vt:lpstr>
      <vt:lpstr>楷体</vt:lpstr>
      <vt:lpstr>Calibri</vt:lpstr>
      <vt:lpstr>Arial Unicode MS</vt:lpstr>
      <vt:lpstr>第一PPT，www.1ppt.com</vt:lpstr>
      <vt:lpstr>Paint.Picture</vt:lpstr>
      <vt:lpstr>Paint.Picture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Administrator</cp:lastModifiedBy>
  <cp:revision>13</cp:revision>
  <dcterms:created xsi:type="dcterms:W3CDTF">2018-05-18T08:40:00Z</dcterms:created>
  <dcterms:modified xsi:type="dcterms:W3CDTF">2018-05-24T08:21:16Z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